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91" r:id="rId2"/>
    <p:sldId id="294" r:id="rId3"/>
    <p:sldId id="293" r:id="rId4"/>
    <p:sldId id="312" r:id="rId5"/>
    <p:sldId id="314" r:id="rId6"/>
    <p:sldId id="315" r:id="rId7"/>
    <p:sldId id="318" r:id="rId8"/>
    <p:sldId id="317" r:id="rId9"/>
    <p:sldId id="316" r:id="rId10"/>
    <p:sldId id="313" r:id="rId11"/>
    <p:sldId id="324" r:id="rId12"/>
    <p:sldId id="325" r:id="rId13"/>
    <p:sldId id="326" r:id="rId14"/>
    <p:sldId id="327" r:id="rId15"/>
    <p:sldId id="328" r:id="rId16"/>
    <p:sldId id="329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35"/>
    <p:restoredTop sz="83309" autoAdjust="0"/>
  </p:normalViewPr>
  <p:slideViewPr>
    <p:cSldViewPr snapToGrid="0" snapToObjects="1">
      <p:cViewPr>
        <p:scale>
          <a:sx n="50" d="100"/>
          <a:sy n="50" d="100"/>
        </p:scale>
        <p:origin x="77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59994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840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535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2486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451723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2200" b="0" i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depends on your development and delivery process, but often system factors account for more of the elapsed delivery time than different story sizes.</a:t>
            </a:r>
            <a:r>
              <a:rPr lang="en-US" sz="2200" b="0" i="0" baseline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-- </a:t>
            </a:r>
            <a:r>
              <a:rPr lang="en-US" sz="2200" b="0" i="0" baseline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Magennis</a:t>
            </a:r>
            <a:endParaRPr lang="en-US" sz="2200" b="0" i="0" dirty="0" smtClean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42184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594933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609404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13269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87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404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883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552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01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929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Anyone ever have to redo a deployment? Or does it always work on the first try?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13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910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1219200" y="184150"/>
            <a:ext cx="2194560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8848" tIns="108848" rIns="108848" bIns="10884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1219200" y="3200400"/>
            <a:ext cx="2194560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8848" tIns="108848" rIns="108848" bIns="10884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11785600" y="12344399"/>
            <a:ext cx="5689601" cy="736601"/>
          </a:xfrm>
          <a:prstGeom prst="rect">
            <a:avLst/>
          </a:prstGeom>
          <a:ln w="12700">
            <a:miter lim="400000"/>
          </a:ln>
        </p:spPr>
        <p:txBody>
          <a:bodyPr wrap="none" lIns="108848" tIns="108848" rIns="108848" bIns="108848" anchor="ctr">
            <a:spAutoFit/>
          </a:bodyPr>
          <a:lstStyle>
            <a:lvl1pPr algn="r" defTabSz="1088458">
              <a:defRPr sz="3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ransition spd="med"/>
  <p:txStyles>
    <p:titleStyle>
      <a:lvl1pPr marL="0" marR="0" indent="0" algn="ctr" defTabSz="108845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ctr" defTabSz="108845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ctr" defTabSz="108845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ctr" defTabSz="108845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ctr" defTabSz="108845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ctr" defTabSz="108845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ctr" defTabSz="108845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ctr" defTabSz="108845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ctr" defTabSz="108845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809244" marR="0" indent="-809244" algn="l" defTabSz="1088458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7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1428599" marR="0" indent="-775524" algn="l" defTabSz="1088458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–"/>
        <a:tabLst/>
        <a:defRPr sz="7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2036056" marR="0" indent="-729908" algn="l" defTabSz="1088458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7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2814978" marR="0" indent="-855754" algn="l" defTabSz="1088458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–"/>
        <a:tabLst/>
        <a:defRPr sz="7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3468051" marR="0" indent="-855754" algn="l" defTabSz="1088458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»"/>
        <a:tabLst/>
        <a:defRPr sz="7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4121126" marR="0" indent="-855754" algn="l" defTabSz="1088458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7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4774200" marR="0" indent="-855754" algn="l" defTabSz="1088458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7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5427275" marR="0" indent="-855754" algn="l" defTabSz="1088458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7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6080349" marR="0" indent="-855754" algn="l" defTabSz="1088458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 typeface="Arial"/>
        <a:buChar char="•"/>
        <a:tabLst/>
        <a:defRPr sz="7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108845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653075" algn="r" defTabSz="108845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306148" algn="r" defTabSz="108845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959224" algn="r" defTabSz="108845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2612297" algn="r" defTabSz="108845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3265373" algn="r" defTabSz="108845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3918446" algn="r" defTabSz="108845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4571522" algn="r" defTabSz="108845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5224596" algn="r" defTabSz="108845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tif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7" Type="http://schemas.openxmlformats.org/officeDocument/2006/relationships/image" Target="../media/image10.tiff"/><Relationship Id="rId8" Type="http://schemas.openxmlformats.org/officeDocument/2006/relationships/image" Target="../media/image11.tiff"/><Relationship Id="rId9" Type="http://schemas.openxmlformats.org/officeDocument/2006/relationships/image" Target="../media/image12.tiff"/><Relationship Id="rId10" Type="http://schemas.openxmlformats.org/officeDocument/2006/relationships/image" Target="../media/image13.tiff"/><Relationship Id="rId11" Type="http://schemas.openxmlformats.org/officeDocument/2006/relationships/image" Target="../media/image1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5.tiff"/><Relationship Id="rId6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apple-p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" y="2031"/>
            <a:ext cx="24376778" cy="137119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apple-p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" y="2031"/>
            <a:ext cx="24376776" cy="13711937"/>
          </a:xfrm>
          <a:prstGeom prst="rect">
            <a:avLst/>
          </a:prstGeom>
          <a:ln w="12700">
            <a:miter lim="400000"/>
          </a:ln>
        </p:spPr>
      </p:pic>
      <p:sp>
        <p:nvSpPr>
          <p:cNvPr id="957" name="Shape 957"/>
          <p:cNvSpPr/>
          <p:nvPr/>
        </p:nvSpPr>
        <p:spPr>
          <a:xfrm>
            <a:off x="2006600" y="3824980"/>
            <a:ext cx="21056600" cy="1041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lang="en-US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Shape 957"/>
          <p:cNvSpPr/>
          <p:nvPr/>
        </p:nvSpPr>
        <p:spPr>
          <a:xfrm>
            <a:off x="1981200" y="1680165"/>
            <a:ext cx="21056600" cy="1859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sz="6500" b="1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Scoring</a:t>
            </a:r>
            <a:endParaRPr sz="6500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Shape 957"/>
          <p:cNvSpPr/>
          <p:nvPr/>
        </p:nvSpPr>
        <p:spPr>
          <a:xfrm>
            <a:off x="2006600" y="3824980"/>
            <a:ext cx="21056600" cy="968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Scoring is based on how long it takes you to deliver each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card: </a:t>
            </a: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1-2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days: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$700 </a:t>
            </a:r>
            <a:endParaRPr lang="en-US" dirty="0" smtClean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3-5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days: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$400 </a:t>
            </a:r>
            <a:endParaRPr lang="en-US" dirty="0" smtClean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6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+ days: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$200 </a:t>
            </a:r>
            <a:endParaRPr lang="en-US" dirty="0" smtClean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Urgent: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-$100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per day</a:t>
            </a:r>
            <a:endParaRPr lang="en-US" dirty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b="1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Before we start, we need an estimate</a:t>
            </a:r>
            <a:r>
              <a:rPr lang="en-US" b="1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!</a:t>
            </a: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sz="36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Backlog = 25 cards</a:t>
            </a: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sz="36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Average effort per card = 21</a:t>
            </a:r>
            <a:endParaRPr lang="en-US" sz="3600" b="1" dirty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lang="en-US" b="1" dirty="0" smtClean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328870"/>
              </p:ext>
            </p:extLst>
          </p:nvPr>
        </p:nvGraphicFramePr>
        <p:xfrm>
          <a:off x="17513300" y="2785329"/>
          <a:ext cx="3733800" cy="8509000"/>
        </p:xfrm>
        <a:graphic>
          <a:graphicData uri="http://schemas.openxmlformats.org/drawingml/2006/table">
            <a:tbl>
              <a:tblPr/>
              <a:tblGrid>
                <a:gridCol w="371475"/>
                <a:gridCol w="571500"/>
                <a:gridCol w="581025"/>
                <a:gridCol w="571500"/>
                <a:gridCol w="619125"/>
                <a:gridCol w="1019175"/>
              </a:tblGrid>
              <a:tr h="406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Card #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Commit Day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Delivery Day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Delivery Time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€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Prob. Forecast (50%/85%)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9400">
                <a:tc gridSpan="4"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Estimate for Total Project: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Day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9400">
                <a:tc gridSpan="4"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Estimate for MVP (#1-11):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Day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9400">
                <a:tc gridSpan="4"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Re-Estimate for Total Project: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Day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47048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apple-p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" y="2031"/>
            <a:ext cx="24376776" cy="13711937"/>
          </a:xfrm>
          <a:prstGeom prst="rect">
            <a:avLst/>
          </a:prstGeom>
          <a:ln w="12700">
            <a:miter lim="400000"/>
          </a:ln>
        </p:spPr>
      </p:pic>
      <p:sp>
        <p:nvSpPr>
          <p:cNvPr id="957" name="Shape 957"/>
          <p:cNvSpPr/>
          <p:nvPr/>
        </p:nvSpPr>
        <p:spPr>
          <a:xfrm>
            <a:off x="2006600" y="3824980"/>
            <a:ext cx="21056600" cy="1041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lang="en-US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Shape 957"/>
          <p:cNvSpPr/>
          <p:nvPr/>
        </p:nvSpPr>
        <p:spPr>
          <a:xfrm>
            <a:off x="1981200" y="1680165"/>
            <a:ext cx="8966200" cy="2144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sz="6500" b="1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End of Day 10: Stop!</a:t>
            </a:r>
            <a:endParaRPr sz="6500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Shape 957"/>
          <p:cNvSpPr/>
          <p:nvPr/>
        </p:nvSpPr>
        <p:spPr>
          <a:xfrm>
            <a:off x="2006600" y="3824980"/>
            <a:ext cx="16342868" cy="1190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When you finish Day 10, ask the facilitator to visit your table.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099" y="7362979"/>
            <a:ext cx="4902200" cy="35052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983961" y="8182292"/>
            <a:ext cx="174907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0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=</a:t>
            </a:r>
            <a:endParaRPr lang="en-US" sz="10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2786" y="6575579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6407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apple-p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" y="2031"/>
            <a:ext cx="24376776" cy="13711937"/>
          </a:xfrm>
          <a:prstGeom prst="rect">
            <a:avLst/>
          </a:prstGeom>
          <a:ln w="12700">
            <a:miter lim="400000"/>
          </a:ln>
        </p:spPr>
      </p:pic>
      <p:sp>
        <p:nvSpPr>
          <p:cNvPr id="957" name="Shape 957"/>
          <p:cNvSpPr/>
          <p:nvPr/>
        </p:nvSpPr>
        <p:spPr>
          <a:xfrm>
            <a:off x="2006600" y="3824980"/>
            <a:ext cx="21056600" cy="1041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lang="en-US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Shape 957"/>
          <p:cNvSpPr/>
          <p:nvPr/>
        </p:nvSpPr>
        <p:spPr>
          <a:xfrm>
            <a:off x="1981200" y="1680165"/>
            <a:ext cx="21056600" cy="1859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sz="6500" b="1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Debrief</a:t>
            </a:r>
            <a:endParaRPr sz="6500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Shape 957"/>
          <p:cNvSpPr/>
          <p:nvPr/>
        </p:nvSpPr>
        <p:spPr>
          <a:xfrm>
            <a:off x="2006600" y="3824980"/>
            <a:ext cx="20320000" cy="3283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What sources of variation did you experience?</a:t>
            </a:r>
          </a:p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How did your approach to estimating change throughout the game?</a:t>
            </a:r>
          </a:p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Do you think that effort correlates with delivery time?</a:t>
            </a:r>
            <a:endParaRPr lang="en-US" dirty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8686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apple-p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" y="2031"/>
            <a:ext cx="24376776" cy="13711937"/>
          </a:xfrm>
          <a:prstGeom prst="rect">
            <a:avLst/>
          </a:prstGeom>
          <a:ln w="12700">
            <a:miter lim="400000"/>
          </a:ln>
        </p:spPr>
      </p:pic>
      <p:sp>
        <p:nvSpPr>
          <p:cNvPr id="957" name="Shape 957"/>
          <p:cNvSpPr/>
          <p:nvPr/>
        </p:nvSpPr>
        <p:spPr>
          <a:xfrm>
            <a:off x="2006600" y="3824980"/>
            <a:ext cx="21056600" cy="1041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lang="en-US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Shape 957"/>
          <p:cNvSpPr/>
          <p:nvPr/>
        </p:nvSpPr>
        <p:spPr>
          <a:xfrm>
            <a:off x="1981200" y="1680165"/>
            <a:ext cx="21056600" cy="1859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sz="6500" b="1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Why #NoEstimates?</a:t>
            </a:r>
            <a:endParaRPr sz="6500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Shape 957"/>
          <p:cNvSpPr/>
          <p:nvPr/>
        </p:nvSpPr>
        <p:spPr>
          <a:xfrm>
            <a:off x="2006600" y="3824980"/>
            <a:ext cx="9652000" cy="6422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Low process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efficiency (typically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5-15% in software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delivery)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means that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even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if we nailed the effort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estimates …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we would be accurately predicting 5-15% of elapsed delivery time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!</a:t>
            </a:r>
          </a:p>
          <a:p>
            <a:pPr marL="114300" algn="r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i="1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-- Troy </a:t>
            </a:r>
            <a:r>
              <a:rPr lang="en-US" i="1" dirty="0" err="1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Magennis</a:t>
            </a:r>
            <a:endParaRPr lang="en-US" i="1" dirty="0" smtClean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7" name="Shape 957"/>
          <p:cNvSpPr/>
          <p:nvPr/>
        </p:nvSpPr>
        <p:spPr>
          <a:xfrm>
            <a:off x="12534900" y="3824980"/>
            <a:ext cx="9652000" cy="8515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Is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the initial sizing a good predictor for when you can get your stuff? In our case, the surprising truth was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”no.” </a:t>
            </a:r>
          </a:p>
          <a:p>
            <a:pPr marL="114300" algn="r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i="1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-- </a:t>
            </a:r>
            <a:r>
              <a:rPr lang="en-US" i="1" dirty="0" err="1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Mattias</a:t>
            </a:r>
            <a:r>
              <a:rPr lang="en-US" i="1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i="1" dirty="0" err="1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Skarin</a:t>
            </a:r>
            <a:r>
              <a:rPr lang="en-US" i="1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, Real-World Kanban</a:t>
            </a:r>
          </a:p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Often system factors account for more of the elapsed delivery time than different story sizes. </a:t>
            </a:r>
          </a:p>
          <a:p>
            <a:pPr marL="114300" algn="r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i="1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-- Troy </a:t>
            </a:r>
            <a:r>
              <a:rPr lang="en-US" i="1" dirty="0" err="1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Magennis</a:t>
            </a:r>
            <a:endParaRPr lang="en-US" i="1" dirty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897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apple-p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" y="2031"/>
            <a:ext cx="24376776" cy="13711937"/>
          </a:xfrm>
          <a:prstGeom prst="rect">
            <a:avLst/>
          </a:prstGeom>
          <a:ln w="12700">
            <a:miter lim="400000"/>
          </a:ln>
        </p:spPr>
      </p:pic>
      <p:sp>
        <p:nvSpPr>
          <p:cNvPr id="957" name="Shape 957"/>
          <p:cNvSpPr/>
          <p:nvPr/>
        </p:nvSpPr>
        <p:spPr>
          <a:xfrm>
            <a:off x="2006600" y="3824980"/>
            <a:ext cx="21056600" cy="1041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lang="en-US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Shape 957"/>
          <p:cNvSpPr/>
          <p:nvPr/>
        </p:nvSpPr>
        <p:spPr>
          <a:xfrm>
            <a:off x="1981200" y="1680165"/>
            <a:ext cx="21056600" cy="1859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sz="6500" b="1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#NoEstimates = No (Effort) Estimates</a:t>
            </a:r>
            <a:endParaRPr sz="6500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Shape 957"/>
          <p:cNvSpPr/>
          <p:nvPr/>
        </p:nvSpPr>
        <p:spPr>
          <a:xfrm>
            <a:off x="2006600" y="3824980"/>
            <a:ext cx="10210800" cy="4330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71500" indent="-457200" algn="l" defTabSz="584200">
              <a:lnSpc>
                <a:spcPct val="200000"/>
              </a:lnSpc>
              <a:buSzPct val="100000"/>
              <a:buFont typeface="Arial" charset="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Estimating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with minimal effort </a:t>
            </a:r>
            <a:endParaRPr lang="en-US" dirty="0" smtClean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571500" indent="-457200" algn="l" defTabSz="584200">
              <a:lnSpc>
                <a:spcPct val="200000"/>
              </a:lnSpc>
              <a:buSzPct val="100000"/>
              <a:buFont typeface="Arial" charset="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Not basing our estimate on </a:t>
            </a:r>
            <a:r>
              <a:rPr lang="en-US" i="1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effort</a:t>
            </a:r>
          </a:p>
          <a:p>
            <a:pPr marL="114300" algn="r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i="1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-- </a:t>
            </a:r>
            <a:r>
              <a:rPr lang="en-US" i="1" dirty="0" err="1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Dimitar</a:t>
            </a:r>
            <a:r>
              <a:rPr lang="en-US" i="1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i="1" dirty="0" err="1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Bakardzhiev</a:t>
            </a:r>
            <a:endParaRPr lang="en-US" i="1" dirty="0" smtClean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114300" algn="r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lang="en-US" i="1" dirty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7" name="Shape 957"/>
          <p:cNvSpPr/>
          <p:nvPr/>
        </p:nvSpPr>
        <p:spPr>
          <a:xfrm>
            <a:off x="12534900" y="3824980"/>
            <a:ext cx="10210800" cy="5376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We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need to find ways to accurately forecast (or remove) the non-work time influenced by the entire system.</a:t>
            </a:r>
          </a:p>
          <a:p>
            <a:pPr marL="114300" algn="r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i="1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-- Troy </a:t>
            </a:r>
            <a:r>
              <a:rPr lang="en-US" i="1" dirty="0" err="1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Magennis</a:t>
            </a:r>
            <a:endParaRPr lang="en-US" i="1" dirty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114300" algn="r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lang="en-US" i="1" dirty="0" smtClean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804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apple-p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" y="2031"/>
            <a:ext cx="24376776" cy="13711937"/>
          </a:xfrm>
          <a:prstGeom prst="rect">
            <a:avLst/>
          </a:prstGeom>
          <a:ln w="12700">
            <a:miter lim="400000"/>
          </a:ln>
        </p:spPr>
      </p:pic>
      <p:sp>
        <p:nvSpPr>
          <p:cNvPr id="957" name="Shape 957"/>
          <p:cNvSpPr/>
          <p:nvPr/>
        </p:nvSpPr>
        <p:spPr>
          <a:xfrm>
            <a:off x="2006600" y="3824980"/>
            <a:ext cx="21056600" cy="1041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lang="en-US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Shape 957"/>
          <p:cNvSpPr/>
          <p:nvPr/>
        </p:nvSpPr>
        <p:spPr>
          <a:xfrm>
            <a:off x="1981200" y="1680165"/>
            <a:ext cx="21056600" cy="1859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sz="6500" b="1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Reasons Why Estimating Is Difficult (V. Duarte)</a:t>
            </a:r>
            <a:endParaRPr sz="6500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Shape 957"/>
          <p:cNvSpPr/>
          <p:nvPr/>
        </p:nvSpPr>
        <p:spPr>
          <a:xfrm>
            <a:off x="2006600" y="3824980"/>
            <a:ext cx="20320000" cy="8515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71500" indent="-457200" algn="l" defTabSz="584200">
              <a:lnSpc>
                <a:spcPct val="200000"/>
              </a:lnSpc>
              <a:buSzPct val="100000"/>
              <a:buFont typeface="Arial" charset="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b="1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Theory </a:t>
            </a:r>
            <a:r>
              <a:rPr lang="en-US" b="1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of </a:t>
            </a:r>
            <a:r>
              <a:rPr lang="en-US" b="1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Constraints</a:t>
            </a:r>
          </a:p>
          <a:p>
            <a:pPr marL="571500" indent="-457200" algn="l" defTabSz="584200">
              <a:lnSpc>
                <a:spcPct val="200000"/>
              </a:lnSpc>
              <a:buSzPct val="100000"/>
              <a:buFont typeface="Arial" charset="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b="1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Little’s Law</a:t>
            </a:r>
          </a:p>
          <a:p>
            <a:pPr marL="571500" indent="-457200" algn="l" defTabSz="584200">
              <a:lnSpc>
                <a:spcPct val="200000"/>
              </a:lnSpc>
              <a:buSzPct val="100000"/>
              <a:buFont typeface="Arial" charset="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b="1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Hofstadter's </a:t>
            </a:r>
            <a:r>
              <a:rPr lang="en-US" b="1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Law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(Douglas Hofstadter): It always takes longer than you expect, even when you take into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account Hofstadter’s Law.</a:t>
            </a:r>
          </a:p>
          <a:p>
            <a:pPr marL="571500" indent="-457200" algn="l" defTabSz="584200">
              <a:lnSpc>
                <a:spcPct val="200000"/>
              </a:lnSpc>
              <a:buSzPct val="100000"/>
              <a:buFont typeface="Arial" charset="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b="1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Parkinson’s </a:t>
            </a:r>
            <a:r>
              <a:rPr lang="en-US" b="1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Law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: Work expands so as to fill the time available for its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completion.</a:t>
            </a:r>
          </a:p>
          <a:p>
            <a:pPr marL="571500" indent="-457200" algn="l" defTabSz="584200">
              <a:lnSpc>
                <a:spcPct val="200000"/>
              </a:lnSpc>
              <a:buSzPct val="100000"/>
              <a:buFont typeface="Arial" charset="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b="1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Accidental </a:t>
            </a:r>
            <a:r>
              <a:rPr lang="en-US" b="1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Complication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(J.B. </a:t>
            </a:r>
            <a:r>
              <a:rPr lang="en-US" dirty="0" err="1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Rainsberger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):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Every new feature has:</a:t>
            </a:r>
            <a:b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</a:b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     Essential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complication (How hard a problem is on its own) </a:t>
            </a:r>
            <a:b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</a:b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     Accidental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complication (“How much we suck at our jobs”)</a:t>
            </a:r>
            <a:endParaRPr lang="en-US" dirty="0" smtClean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329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apple-p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" y="2031"/>
            <a:ext cx="24376776" cy="13711937"/>
          </a:xfrm>
          <a:prstGeom prst="rect">
            <a:avLst/>
          </a:prstGeom>
          <a:ln w="12700">
            <a:miter lim="400000"/>
          </a:ln>
        </p:spPr>
      </p:pic>
      <p:sp>
        <p:nvSpPr>
          <p:cNvPr id="957" name="Shape 957"/>
          <p:cNvSpPr/>
          <p:nvPr/>
        </p:nvSpPr>
        <p:spPr>
          <a:xfrm>
            <a:off x="2006600" y="3824980"/>
            <a:ext cx="21056600" cy="1041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lang="en-US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Shape 957"/>
          <p:cNvSpPr/>
          <p:nvPr/>
        </p:nvSpPr>
        <p:spPr>
          <a:xfrm>
            <a:off x="1981200" y="1680165"/>
            <a:ext cx="21056600" cy="2144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sz="6500" b="1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Good game!</a:t>
            </a:r>
            <a:endParaRPr sz="6500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Shape 957"/>
          <p:cNvSpPr/>
          <p:nvPr/>
        </p:nvSpPr>
        <p:spPr>
          <a:xfrm>
            <a:off x="2006600" y="3824980"/>
            <a:ext cx="14300200" cy="8515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For more:</a:t>
            </a: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err="1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mattphilip.wordpress.com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/tag/</a:t>
            </a:r>
            <a:r>
              <a:rPr lang="en-US" dirty="0" err="1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noestimates</a:t>
            </a:r>
            <a:endParaRPr lang="en-US" dirty="0" smtClean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err="1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github.com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/pip72/no-estimates-game</a:t>
            </a: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err="1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noestimatesbook.com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 (Vasco Duarte)</a:t>
            </a: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err="1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focusedobjective.com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 (Troy </a:t>
            </a:r>
            <a:r>
              <a:rPr lang="en-US" dirty="0" err="1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Magennis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)</a:t>
            </a: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err="1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actionableagile.com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 (Dan Vacanti)</a:t>
            </a: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err="1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infoq.com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/articles/</a:t>
            </a:r>
            <a:r>
              <a:rPr lang="en-US" dirty="0" err="1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noestimates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-monte-</a:t>
            </a:r>
            <a:r>
              <a:rPr lang="en-US" dirty="0" err="1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carlo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b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</a:b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(</a:t>
            </a:r>
            <a:r>
              <a:rPr lang="en-US" dirty="0" err="1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Dimitar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B</a:t>
            </a:r>
            <a:r>
              <a:rPr lang="en-US" dirty="0" err="1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akardzhiev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)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0400" y="4261221"/>
            <a:ext cx="5867400" cy="5867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170400" y="10128621"/>
            <a:ext cx="586740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i="1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Special </a:t>
            </a:r>
            <a:r>
              <a:rPr lang="en-US" i="1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thanks to </a:t>
            </a:r>
            <a:r>
              <a:rPr lang="en-US" i="1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designer Angie </a:t>
            </a:r>
            <a:r>
              <a:rPr lang="en-US" i="1" dirty="0" err="1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Haakenson</a:t>
            </a:r>
            <a:r>
              <a:rPr lang="en-US" i="1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11784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apple-p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" y="2031"/>
            <a:ext cx="24376776" cy="13711937"/>
          </a:xfrm>
          <a:prstGeom prst="rect">
            <a:avLst/>
          </a:prstGeom>
          <a:ln w="12700">
            <a:miter lim="400000"/>
          </a:ln>
        </p:spPr>
      </p:pic>
      <p:sp>
        <p:nvSpPr>
          <p:cNvPr id="957" name="Shape 957"/>
          <p:cNvSpPr/>
          <p:nvPr/>
        </p:nvSpPr>
        <p:spPr>
          <a:xfrm>
            <a:off x="2006600" y="3824980"/>
            <a:ext cx="21056600" cy="1041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lang="en-US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Shape 957"/>
          <p:cNvSpPr/>
          <p:nvPr/>
        </p:nvSpPr>
        <p:spPr>
          <a:xfrm>
            <a:off x="1981200" y="1680165"/>
            <a:ext cx="21056600" cy="1859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sz="6500" b="1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Big Picture</a:t>
            </a:r>
            <a:endParaRPr sz="6500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Shape 957"/>
          <p:cNvSpPr/>
          <p:nvPr/>
        </p:nvSpPr>
        <p:spPr>
          <a:xfrm>
            <a:off x="2006600" y="3824980"/>
            <a:ext cx="21056600" cy="5376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Objective: Learn what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and how much different factors influence delivery time and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understand options for forecasting</a:t>
            </a:r>
            <a:endParaRPr lang="en-US" dirty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Complete work cards to deliver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the most value! </a:t>
            </a:r>
            <a:endParaRPr lang="en-US" dirty="0" smtClean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Play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in “day” rounds </a:t>
            </a:r>
            <a:endParaRPr lang="en-US" dirty="0" smtClean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Teams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play independently but have interdependency with other teams</a:t>
            </a:r>
            <a:endParaRPr lang="en-US" dirty="0" smtClean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245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apple-p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" y="2031"/>
            <a:ext cx="24376776" cy="13711937"/>
          </a:xfrm>
          <a:prstGeom prst="rect">
            <a:avLst/>
          </a:prstGeom>
          <a:ln w="12700">
            <a:miter lim="400000"/>
          </a:ln>
        </p:spPr>
      </p:pic>
      <p:sp>
        <p:nvSpPr>
          <p:cNvPr id="957" name="Shape 957"/>
          <p:cNvSpPr/>
          <p:nvPr/>
        </p:nvSpPr>
        <p:spPr>
          <a:xfrm>
            <a:off x="2006600" y="3824980"/>
            <a:ext cx="21056600" cy="6422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Cards depict the work needed</a:t>
            </a:r>
            <a:endParaRPr lang="en-US" dirty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Circles represent effort to complete</a:t>
            </a:r>
            <a:endParaRPr lang="en-US" dirty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Work must be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started sequentially </a:t>
            </a:r>
            <a:b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</a:b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(no peeking!)</a:t>
            </a:r>
            <a:endParaRPr lang="en-US" dirty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Some cards are urgent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!</a:t>
            </a: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Some have a dependency on another team</a:t>
            </a:r>
          </a:p>
        </p:txBody>
      </p:sp>
      <p:sp>
        <p:nvSpPr>
          <p:cNvPr id="4" name="Shape 957"/>
          <p:cNvSpPr/>
          <p:nvPr/>
        </p:nvSpPr>
        <p:spPr>
          <a:xfrm>
            <a:off x="1981200" y="1680165"/>
            <a:ext cx="21056600" cy="1859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sz="6500" b="1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The Work</a:t>
            </a:r>
            <a:endParaRPr sz="6500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3600" y="3140519"/>
            <a:ext cx="8077200" cy="606093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3462000" y="7362979"/>
            <a:ext cx="1930400" cy="1741435"/>
          </a:xfrm>
          <a:prstGeom prst="ellipse">
            <a:avLst/>
          </a:prstGeom>
          <a:noFill/>
          <a:ln w="101600" cap="flat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rot="-2520000" flipV="1">
            <a:off x="12184302" y="5143540"/>
            <a:ext cx="1993895" cy="3179874"/>
          </a:xfrm>
          <a:prstGeom prst="curvedConnector3">
            <a:avLst>
              <a:gd name="adj1" fmla="val -45542"/>
            </a:avLst>
          </a:prstGeom>
          <a:noFill/>
          <a:ln w="101600" cap="flat">
            <a:solidFill>
              <a:schemeClr val="accent5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Left Brace 8"/>
          <p:cNvSpPr/>
          <p:nvPr/>
        </p:nvSpPr>
        <p:spPr>
          <a:xfrm>
            <a:off x="13182600" y="3540030"/>
            <a:ext cx="482600" cy="2630954"/>
          </a:xfrm>
          <a:prstGeom prst="leftBrace">
            <a:avLst/>
          </a:prstGeom>
          <a:noFill/>
          <a:ln w="101600" cap="flat">
            <a:solidFill>
              <a:schemeClr val="accent5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494514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apple-p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" y="4063"/>
            <a:ext cx="24376776" cy="13711937"/>
          </a:xfrm>
          <a:prstGeom prst="rect">
            <a:avLst/>
          </a:prstGeom>
          <a:ln w="12700">
            <a:miter lim="400000"/>
          </a:ln>
        </p:spPr>
      </p:pic>
      <p:sp>
        <p:nvSpPr>
          <p:cNvPr id="957" name="Shape 957"/>
          <p:cNvSpPr/>
          <p:nvPr/>
        </p:nvSpPr>
        <p:spPr>
          <a:xfrm>
            <a:off x="2006600" y="3824980"/>
            <a:ext cx="21056600" cy="1041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lang="en-US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Shape 957"/>
          <p:cNvSpPr/>
          <p:nvPr/>
        </p:nvSpPr>
        <p:spPr>
          <a:xfrm>
            <a:off x="1981200" y="1680165"/>
            <a:ext cx="21056600" cy="1859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sz="6500" b="1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The People</a:t>
            </a:r>
            <a:endParaRPr sz="6500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" name="Shape 957"/>
          <p:cNvSpPr/>
          <p:nvPr/>
        </p:nvSpPr>
        <p:spPr>
          <a:xfrm>
            <a:off x="2006600" y="3824980"/>
            <a:ext cx="11328400" cy="7469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Each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person can do 4 points of effort per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day. Use cubes to keep track. </a:t>
            </a: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People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can work in areas outside their specialty, but they get only half the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points. </a:t>
            </a: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If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you work on more than one team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in a day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, you lose one point per extra team (context-switching penalty).</a:t>
            </a:r>
            <a:endParaRPr lang="en-US" dirty="0" smtClean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1459388" y="3244660"/>
            <a:ext cx="1143000" cy="1143000"/>
          </a:xfrm>
          <a:prstGeom prst="rect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cene3d>
            <a:camera prst="isometricOffAxis1Top"/>
            <a:lightRig rig="threePt" dir="t">
              <a:rot lat="0" lon="0" rev="2700000"/>
            </a:lightRig>
          </a:scene3d>
          <a:sp3d extrusionH="1016000" prstMaterial="matte"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782988" y="3235230"/>
            <a:ext cx="1143000" cy="1143000"/>
          </a:xfrm>
          <a:prstGeom prst="rect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cene3d>
            <a:camera prst="isometricOffAxis1Top"/>
            <a:lightRig rig="threePt" dir="t">
              <a:rot lat="0" lon="0" rev="2700000"/>
            </a:lightRig>
          </a:scene3d>
          <a:sp3d extrusionH="1016000" prstMaterial="matte"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430188" y="3235230"/>
            <a:ext cx="1143000" cy="1143000"/>
          </a:xfrm>
          <a:prstGeom prst="rect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cene3d>
            <a:camera prst="isometricOffAxis1Top"/>
            <a:lightRig rig="threePt" dir="t">
              <a:rot lat="0" lon="0" rev="2700000"/>
            </a:lightRig>
          </a:scene3d>
          <a:sp3d extrusionH="1016000" prstMaterial="matte"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106588" y="3235230"/>
            <a:ext cx="1143000" cy="1143000"/>
          </a:xfrm>
          <a:prstGeom prst="rect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cene3d>
            <a:camera prst="isometricOffAxis1Top"/>
            <a:lightRig rig="threePt" dir="t">
              <a:rot lat="0" lon="0" rev="2700000"/>
            </a:lightRig>
          </a:scene3d>
          <a:sp3d extrusionH="1016000" prstMaterial="matte"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1560988" y="4743260"/>
            <a:ext cx="1143000" cy="1143000"/>
          </a:xfrm>
          <a:prstGeom prst="rect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cene3d>
            <a:camera prst="isometricOffAxis1Top"/>
            <a:lightRig rig="threePt" dir="t">
              <a:rot lat="0" lon="0" rev="2700000"/>
            </a:lightRig>
          </a:scene3d>
          <a:sp3d extrusionH="1016000" prstMaterial="matte"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884588" y="4733830"/>
            <a:ext cx="1143000" cy="1143000"/>
          </a:xfrm>
          <a:prstGeom prst="rect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cene3d>
            <a:camera prst="isometricOffAxis1Top"/>
            <a:lightRig rig="threePt" dir="t">
              <a:rot lat="0" lon="0" rev="2700000"/>
            </a:lightRig>
          </a:scene3d>
          <a:sp3d extrusionH="1016000" prstMaterial="matte"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6531788" y="4733830"/>
            <a:ext cx="1143000" cy="1143000"/>
          </a:xfrm>
          <a:prstGeom prst="rect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cene3d>
            <a:camera prst="isometricOffAxis1Top"/>
            <a:lightRig rig="threePt" dir="t">
              <a:rot lat="0" lon="0" rev="2700000"/>
            </a:lightRig>
          </a:scene3d>
          <a:sp3d extrusionH="1016000" prstMaterial="matte"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8208188" y="4733830"/>
            <a:ext cx="1143000" cy="1143000"/>
          </a:xfrm>
          <a:prstGeom prst="rect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cene3d>
            <a:camera prst="isometricOffAxis1Top"/>
            <a:lightRig rig="threePt" dir="t">
              <a:rot lat="0" lon="0" rev="2700000"/>
            </a:lightRig>
          </a:scene3d>
          <a:sp3d extrusionH="1016000" prstMaterial="matte"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79424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apple-p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" y="2031"/>
            <a:ext cx="24376776" cy="13711937"/>
          </a:xfrm>
          <a:prstGeom prst="rect">
            <a:avLst/>
          </a:prstGeom>
          <a:ln w="12700">
            <a:miter lim="400000"/>
          </a:ln>
        </p:spPr>
      </p:pic>
      <p:sp>
        <p:nvSpPr>
          <p:cNvPr id="957" name="Shape 957"/>
          <p:cNvSpPr/>
          <p:nvPr/>
        </p:nvSpPr>
        <p:spPr>
          <a:xfrm>
            <a:off x="2006600" y="3824980"/>
            <a:ext cx="21056600" cy="1041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lang="en-US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Shape 957"/>
          <p:cNvSpPr/>
          <p:nvPr/>
        </p:nvSpPr>
        <p:spPr>
          <a:xfrm>
            <a:off x="1981200" y="1680165"/>
            <a:ext cx="21056600" cy="1859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sz="6500" b="1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Staff Your Teams!</a:t>
            </a:r>
            <a:endParaRPr sz="6500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" name="Shape 957"/>
          <p:cNvSpPr/>
          <p:nvPr/>
        </p:nvSpPr>
        <p:spPr>
          <a:xfrm>
            <a:off x="2006600" y="3824980"/>
            <a:ext cx="9093200" cy="6422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Divide into teams of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4-7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people – they do not all have to be same size </a:t>
            </a:r>
            <a:endParaRPr lang="en-US" dirty="0" smtClean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Decide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as a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group each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player’s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role (wear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a “role”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name tag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)</a:t>
            </a: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You can share people across more than one team.</a:t>
            </a:r>
            <a:endParaRPr lang="en-US" dirty="0" smtClean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8694" y="3824980"/>
            <a:ext cx="6375400" cy="392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597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apple-p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" y="2031"/>
            <a:ext cx="24376776" cy="13711937"/>
          </a:xfrm>
          <a:prstGeom prst="rect">
            <a:avLst/>
          </a:prstGeom>
          <a:ln w="12700">
            <a:miter lim="400000"/>
          </a:ln>
        </p:spPr>
      </p:pic>
      <p:sp>
        <p:nvSpPr>
          <p:cNvPr id="957" name="Shape 957"/>
          <p:cNvSpPr/>
          <p:nvPr/>
        </p:nvSpPr>
        <p:spPr>
          <a:xfrm>
            <a:off x="2006600" y="3824980"/>
            <a:ext cx="21056600" cy="1041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lang="en-US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Shape 957"/>
          <p:cNvSpPr/>
          <p:nvPr/>
        </p:nvSpPr>
        <p:spPr>
          <a:xfrm>
            <a:off x="1981200" y="1680165"/>
            <a:ext cx="21056600" cy="1859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sz="6500" b="1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Team Dependency</a:t>
            </a:r>
            <a:endParaRPr sz="6500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Shape 957"/>
          <p:cNvSpPr/>
          <p:nvPr/>
        </p:nvSpPr>
        <p:spPr>
          <a:xfrm>
            <a:off x="2006600" y="3824980"/>
            <a:ext cx="11861800" cy="7469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Some cards have a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dependency on another team. </a:t>
            </a: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When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you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start a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card that has one,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draw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a team card to see which team it is dependent upon. </a:t>
            </a:r>
            <a:endParaRPr lang="en-US" dirty="0" smtClean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To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complete the card, someone from that team must spend time helping you.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(Time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spent helping another team counts against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that person’s capacity.)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5988" y="3540030"/>
            <a:ext cx="5537200" cy="415497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5570200" y="5432579"/>
            <a:ext cx="5120640" cy="1371600"/>
          </a:xfrm>
          <a:prstGeom prst="ellipse">
            <a:avLst/>
          </a:prstGeom>
          <a:noFill/>
          <a:ln w="101600" cap="flat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45988" y="8209606"/>
            <a:ext cx="4774190" cy="3308350"/>
          </a:xfrm>
          <a:prstGeom prst="rect">
            <a:avLst/>
          </a:prstGeom>
        </p:spPr>
      </p:pic>
      <p:cxnSp>
        <p:nvCxnSpPr>
          <p:cNvPr id="9" name="Straight Arrow Connector 2"/>
          <p:cNvCxnSpPr/>
          <p:nvPr/>
        </p:nvCxnSpPr>
        <p:spPr>
          <a:xfrm rot="16200000" flipH="1">
            <a:off x="17826587" y="7341792"/>
            <a:ext cx="1405427" cy="330200"/>
          </a:xfrm>
          <a:prstGeom prst="curvedConnector3">
            <a:avLst>
              <a:gd name="adj1" fmla="val 50000"/>
            </a:avLst>
          </a:prstGeom>
          <a:noFill/>
          <a:ln w="101600" cap="flat">
            <a:solidFill>
              <a:schemeClr val="accent5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085022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apple-p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" y="2031"/>
            <a:ext cx="24376776" cy="13711937"/>
          </a:xfrm>
          <a:prstGeom prst="rect">
            <a:avLst/>
          </a:prstGeom>
          <a:ln w="12700">
            <a:miter lim="400000"/>
          </a:ln>
        </p:spPr>
      </p:pic>
      <p:sp>
        <p:nvSpPr>
          <p:cNvPr id="957" name="Shape 957"/>
          <p:cNvSpPr/>
          <p:nvPr/>
        </p:nvSpPr>
        <p:spPr>
          <a:xfrm>
            <a:off x="2006600" y="3824980"/>
            <a:ext cx="21056600" cy="1041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lang="en-US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Shape 957"/>
          <p:cNvSpPr/>
          <p:nvPr/>
        </p:nvSpPr>
        <p:spPr>
          <a:xfrm>
            <a:off x="1981200" y="1680165"/>
            <a:ext cx="21056600" cy="1859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sz="6500" b="1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Blockers</a:t>
            </a:r>
            <a:endParaRPr sz="6500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Shape 957"/>
          <p:cNvSpPr/>
          <p:nvPr/>
        </p:nvSpPr>
        <p:spPr>
          <a:xfrm>
            <a:off x="2006600" y="3824980"/>
            <a:ext cx="9829800" cy="1041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lang="en-US" dirty="0" smtClean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812" y="6299200"/>
            <a:ext cx="5381788" cy="40383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3162" t="4601" r="4702" b="5477"/>
          <a:stretch/>
        </p:blipFill>
        <p:spPr>
          <a:xfrm>
            <a:off x="7109364" y="6299200"/>
            <a:ext cx="4041236" cy="394413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0542" y="7127168"/>
            <a:ext cx="2540000" cy="254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30139" y="7581560"/>
            <a:ext cx="174907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0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=</a:t>
            </a:r>
            <a:endParaRPr lang="en-US" sz="10000" dirty="0"/>
          </a:p>
        </p:txBody>
      </p:sp>
      <p:sp>
        <p:nvSpPr>
          <p:cNvPr id="3" name="Rectangle 2"/>
          <p:cNvSpPr/>
          <p:nvPr/>
        </p:nvSpPr>
        <p:spPr>
          <a:xfrm>
            <a:off x="12151560" y="2722511"/>
            <a:ext cx="10581441" cy="10279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Beginning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of N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ext Day</a:t>
            </a:r>
          </a:p>
          <a:p>
            <a:pPr algn="l"/>
            <a:endParaRPr lang="en-US" sz="3400" dirty="0" smtClean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l"/>
            <a:r>
              <a:rPr lang="en-US" sz="3400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For each blocked card, roll </a:t>
            </a:r>
            <a:r>
              <a:rPr lang="en-US" sz="34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the </a:t>
            </a:r>
            <a:r>
              <a:rPr lang="en-US" sz="3400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die.</a:t>
            </a:r>
            <a:r>
              <a:rPr lang="en-US" sz="34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/>
            </a:r>
            <a:br>
              <a:rPr lang="en-US" sz="34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</a:br>
            <a:r>
              <a:rPr lang="en-US" sz="34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	</a:t>
            </a:r>
            <a:endParaRPr lang="en-US" sz="3400" dirty="0" smtClean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l"/>
            <a:endParaRPr lang="en-US" sz="3400" dirty="0" smtClean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l"/>
            <a:endParaRPr lang="en-US" sz="3400" dirty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l"/>
            <a:endParaRPr lang="en-US" sz="3400" dirty="0" smtClean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l"/>
            <a:endParaRPr lang="en-US" sz="3400" dirty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l"/>
            <a:endParaRPr lang="en-US" sz="3400" dirty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l"/>
            <a:r>
              <a:rPr lang="en-US" sz="3400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= </a:t>
            </a:r>
            <a:r>
              <a:rPr lang="en-US" sz="34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still blocked (no work can be done on it that day</a:t>
            </a:r>
            <a:r>
              <a:rPr lang="en-US" sz="3400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)</a:t>
            </a:r>
          </a:p>
          <a:p>
            <a:pPr algn="l"/>
            <a:endParaRPr lang="en-US" sz="3400" dirty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l"/>
            <a:endParaRPr lang="en-US" sz="3400" dirty="0" smtClean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l"/>
            <a:r>
              <a:rPr lang="en-US" sz="34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/>
            </a:r>
            <a:br>
              <a:rPr lang="en-US" sz="34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</a:br>
            <a:endParaRPr lang="en-US" sz="3400" dirty="0" smtClean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l"/>
            <a:endParaRPr lang="en-US" sz="3400" dirty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l"/>
            <a:endParaRPr lang="en-US" sz="3400" dirty="0" smtClean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l"/>
            <a:endParaRPr lang="en-US" sz="3400" dirty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algn="l"/>
            <a:r>
              <a:rPr lang="en-US" sz="3400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= </a:t>
            </a:r>
            <a:r>
              <a:rPr lang="en-US" sz="34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unblocked (remove the sticky, continue work)</a:t>
            </a:r>
          </a:p>
          <a:p>
            <a:pPr algn="l"/>
            <a:endParaRPr lang="en-US" sz="3400" dirty="0"/>
          </a:p>
        </p:txBody>
      </p:sp>
      <p:sp>
        <p:nvSpPr>
          <p:cNvPr id="11" name="Rectangle 10"/>
          <p:cNvSpPr/>
          <p:nvPr/>
        </p:nvSpPr>
        <p:spPr>
          <a:xfrm>
            <a:off x="2006600" y="4074341"/>
            <a:ext cx="8141972" cy="21544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End of Day</a:t>
            </a:r>
          </a:p>
          <a:p>
            <a:pPr marL="457200" indent="-457200" algn="l">
              <a:buFont typeface="Arial" charset="0"/>
              <a:buChar char="•"/>
            </a:pPr>
            <a:r>
              <a:rPr lang="en-US" sz="3400" i="1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For each card in progress</a:t>
            </a:r>
            <a:r>
              <a:rPr lang="en-US" sz="3400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, roll the die. </a:t>
            </a:r>
          </a:p>
          <a:p>
            <a:pPr algn="l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35467" y="5137674"/>
            <a:ext cx="2540000" cy="25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34492" y="5137674"/>
            <a:ext cx="2540000" cy="254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33517" y="5137674"/>
            <a:ext cx="2540000" cy="254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35467" y="9069961"/>
            <a:ext cx="2540000" cy="254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72280" y="9067560"/>
            <a:ext cx="2540000" cy="254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826187" y="9067560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7257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apple-p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" y="2031"/>
            <a:ext cx="24376776" cy="13711937"/>
          </a:xfrm>
          <a:prstGeom prst="rect">
            <a:avLst/>
          </a:prstGeom>
          <a:ln w="12700">
            <a:miter lim="400000"/>
          </a:ln>
        </p:spPr>
      </p:pic>
      <p:sp>
        <p:nvSpPr>
          <p:cNvPr id="957" name="Shape 957"/>
          <p:cNvSpPr/>
          <p:nvPr/>
        </p:nvSpPr>
        <p:spPr>
          <a:xfrm>
            <a:off x="2006600" y="3824980"/>
            <a:ext cx="21056600" cy="1041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lang="en-US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Shape 957"/>
          <p:cNvSpPr/>
          <p:nvPr/>
        </p:nvSpPr>
        <p:spPr>
          <a:xfrm>
            <a:off x="1981200" y="1680165"/>
            <a:ext cx="21056600" cy="1859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sz="6500" b="1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Deployment</a:t>
            </a:r>
            <a:endParaRPr sz="6500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Shape 957"/>
          <p:cNvSpPr/>
          <p:nvPr/>
        </p:nvSpPr>
        <p:spPr>
          <a:xfrm>
            <a:off x="2006600" y="3824980"/>
            <a:ext cx="12242800" cy="5376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For each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card whose deployment work is complete,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roll the die at the end of the day. </a:t>
            </a:r>
            <a:endParaRPr lang="en-US" dirty="0" smtClean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If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you roll 1, the card requires rework. Move the card back to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Deployment and redo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the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Deployment work.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5400" y="2542394"/>
            <a:ext cx="6781800" cy="4546600"/>
          </a:xfrm>
          <a:prstGeom prst="rect">
            <a:avLst/>
          </a:prstGeom>
        </p:spPr>
      </p:pic>
      <p:cxnSp>
        <p:nvCxnSpPr>
          <p:cNvPr id="7" name="Straight Arrow Connector 2"/>
          <p:cNvCxnSpPr/>
          <p:nvPr/>
        </p:nvCxnSpPr>
        <p:spPr>
          <a:xfrm>
            <a:off x="16865603" y="5298294"/>
            <a:ext cx="3225799" cy="1"/>
          </a:xfrm>
          <a:prstGeom prst="curvedConnector3">
            <a:avLst>
              <a:gd name="adj1" fmla="val 50000"/>
            </a:avLst>
          </a:prstGeom>
          <a:noFill/>
          <a:ln w="101600" cap="flat">
            <a:solidFill>
              <a:schemeClr val="accent5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9906" y="8137430"/>
            <a:ext cx="5537200" cy="4154977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16586200" y="9656118"/>
            <a:ext cx="3364992" cy="914400"/>
          </a:xfrm>
          <a:prstGeom prst="ellipse">
            <a:avLst/>
          </a:prstGeom>
          <a:noFill/>
          <a:ln w="101600" cap="flat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19342" y="8930568"/>
            <a:ext cx="2540000" cy="2540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4848939" y="9384960"/>
            <a:ext cx="174907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0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=</a:t>
            </a:r>
            <a:endParaRPr lang="en-US" sz="10000" dirty="0"/>
          </a:p>
        </p:txBody>
      </p:sp>
    </p:spTree>
    <p:extLst>
      <p:ext uri="{BB962C8B-B14F-4D97-AF65-F5344CB8AC3E}">
        <p14:creationId xmlns:p14="http://schemas.microsoft.com/office/powerpoint/2010/main" val="10172254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apple-p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" y="2031"/>
            <a:ext cx="24376776" cy="13711937"/>
          </a:xfrm>
          <a:prstGeom prst="rect">
            <a:avLst/>
          </a:prstGeom>
          <a:ln w="12700">
            <a:miter lim="400000"/>
          </a:ln>
        </p:spPr>
      </p:pic>
      <p:sp>
        <p:nvSpPr>
          <p:cNvPr id="957" name="Shape 957"/>
          <p:cNvSpPr/>
          <p:nvPr/>
        </p:nvSpPr>
        <p:spPr>
          <a:xfrm>
            <a:off x="2006600" y="3824980"/>
            <a:ext cx="21056600" cy="1041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584200" indent="-469900" algn="l" defTabSz="584200">
              <a:lnSpc>
                <a:spcPct val="200000"/>
              </a:lnSpc>
              <a:buSzPct val="100000"/>
              <a:buChar char="•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endParaRPr lang="en-US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Shape 957"/>
          <p:cNvSpPr/>
          <p:nvPr/>
        </p:nvSpPr>
        <p:spPr>
          <a:xfrm>
            <a:off x="1981200" y="1680165"/>
            <a:ext cx="21056600" cy="1859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114300" algn="l" defTabSz="584200">
              <a:lnSpc>
                <a:spcPct val="200000"/>
              </a:lnSpc>
              <a:buSzPct val="100000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sz="6500" b="1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Daily Actions</a:t>
            </a:r>
            <a:endParaRPr sz="6500" b="1" dirty="0">
              <a:solidFill>
                <a:schemeClr val="tx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Shape 957"/>
          <p:cNvSpPr/>
          <p:nvPr/>
        </p:nvSpPr>
        <p:spPr>
          <a:xfrm>
            <a:off x="2006600" y="3824980"/>
            <a:ext cx="18084800" cy="85157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6" tIns="71436" rIns="71436" bIns="71436">
            <a:spAutoFit/>
          </a:bodyPr>
          <a:lstStyle/>
          <a:p>
            <a:pPr marL="628650" indent="-514350" algn="l" defTabSz="584200">
              <a:lnSpc>
                <a:spcPct val="200000"/>
              </a:lnSpc>
              <a:buSzPct val="100000"/>
              <a:buFont typeface="+mj-lt"/>
              <a:buAutoNum type="arabicPeriod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Decide how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to use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each person’s effort for the day</a:t>
            </a:r>
          </a:p>
          <a:p>
            <a:pPr marL="628650" indent="-514350" algn="l" defTabSz="584200">
              <a:lnSpc>
                <a:spcPct val="200000"/>
              </a:lnSpc>
              <a:buSzPct val="100000"/>
              <a:buFont typeface="+mj-lt"/>
              <a:buAutoNum type="arabicPeriod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Pull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in as many cards as you want and record the day for commit date </a:t>
            </a:r>
            <a:endParaRPr lang="en-US" dirty="0" smtClean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628650" indent="-514350" algn="l" defTabSz="584200">
              <a:lnSpc>
                <a:spcPct val="200000"/>
              </a:lnSpc>
              <a:buSzPct val="100000"/>
              <a:buFont typeface="+mj-lt"/>
              <a:buAutoNum type="arabicPeriod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Roll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to resolve any blocked cards </a:t>
            </a:r>
            <a:endParaRPr lang="en-US" dirty="0" smtClean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628650" indent="-514350" algn="l" defTabSz="584200">
              <a:lnSpc>
                <a:spcPct val="200000"/>
              </a:lnSpc>
              <a:buSzPct val="100000"/>
              <a:buFont typeface="+mj-lt"/>
              <a:buAutoNum type="arabicPeriod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Tick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off work on the cards and move them accordingly </a:t>
            </a:r>
            <a:endParaRPr lang="en-US" dirty="0" smtClean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628650" indent="-514350" algn="l" defTabSz="584200">
              <a:lnSpc>
                <a:spcPct val="200000"/>
              </a:lnSpc>
              <a:buSzPct val="100000"/>
              <a:buFont typeface="+mj-lt"/>
              <a:buAutoNum type="arabicPeriod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Roll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die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for any completed card to determine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if it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deployed (1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= rework)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/>
            </a:r>
            <a:b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</a:b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and record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the day delivered </a:t>
            </a:r>
            <a:endParaRPr lang="en-US" dirty="0" smtClean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628650" indent="-514350" algn="l" defTabSz="584200">
              <a:lnSpc>
                <a:spcPct val="200000"/>
              </a:lnSpc>
              <a:buSzPct val="100000"/>
              <a:buFont typeface="+mj-lt"/>
              <a:buAutoNum type="arabicPeriod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For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each card in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progress, roll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die to determine if it’s blocked (1 = blocked) </a:t>
            </a:r>
            <a:endParaRPr lang="en-US" dirty="0" smtClean="0">
              <a:solidFill>
                <a:srgbClr val="002060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628650" indent="-514350" algn="l" defTabSz="584200">
              <a:lnSpc>
                <a:spcPct val="200000"/>
              </a:lnSpc>
              <a:buSzPct val="100000"/>
              <a:buFont typeface="+mj-lt"/>
              <a:buAutoNum type="arabicPeriod"/>
              <a:defRPr sz="3400" spc="170">
                <a:solidFill>
                  <a:srgbClr val="DCDEE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Update </a:t>
            </a:r>
            <a:r>
              <a:rPr lang="en-US" dirty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the day </a:t>
            </a:r>
            <a:r>
              <a:rPr lang="en-US" dirty="0" smtClean="0">
                <a:solidFill>
                  <a:srgbClr val="002060"/>
                </a:solidFill>
                <a:latin typeface="Open Sans" charset="0"/>
                <a:ea typeface="Open Sans" charset="0"/>
                <a:cs typeface="Open Sans" charset="0"/>
              </a:rPr>
              <a:t>tracker and draw an event card.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4937" y="3824980"/>
            <a:ext cx="3370115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7837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Roboto Regular"/>
        <a:ea typeface="Roboto Regular"/>
        <a:cs typeface="Roboto 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Roboto Regular"/>
        <a:ea typeface="Roboto Regular"/>
        <a:cs typeface="Roboto 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8725</TotalTime>
  <Words>805</Words>
  <Application>Microsoft Macintosh PowerPoint</Application>
  <PresentationFormat>Custom</PresentationFormat>
  <Paragraphs>240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Calibri</vt:lpstr>
      <vt:lpstr>Helvetica Light</vt:lpstr>
      <vt:lpstr>Helvetica Neue</vt:lpstr>
      <vt:lpstr>Open Sans</vt:lpstr>
      <vt:lpstr>Open Sans Light</vt:lpstr>
      <vt:lpstr>Roboto Regular</vt:lpstr>
      <vt:lpstr>Arial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angie.phillips</dc:creator>
  <cp:lastModifiedBy>Microsoft Office User</cp:lastModifiedBy>
  <cp:revision>66</cp:revision>
  <dcterms:modified xsi:type="dcterms:W3CDTF">2017-01-23T18:51:39Z</dcterms:modified>
</cp:coreProperties>
</file>